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41" r:id="rId2"/>
    <p:sldMasterId id="2147483824" r:id="rId3"/>
  </p:sldMasterIdLst>
  <p:notesMasterIdLst>
    <p:notesMasterId r:id="rId7"/>
  </p:notesMasterIdLst>
  <p:sldIdLst>
    <p:sldId id="260" r:id="rId4"/>
    <p:sldId id="262" r:id="rId5"/>
    <p:sldId id="428" r:id="rId6"/>
  </p:sldIdLst>
  <p:sldSz cx="9144000" cy="6858000" type="screen4x3"/>
  <p:notesSz cx="6858000" cy="9144000"/>
  <p:defaultTextStyle>
    <a:defPPr>
      <a:defRPr lang="en-US"/>
    </a:defPPr>
    <a:lvl1pPr marL="0" algn="l" defTabSz="91367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7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679" algn="l" defTabSz="91367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518" algn="l" defTabSz="91367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357" algn="l" defTabSz="91367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197" algn="l" defTabSz="91367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035" algn="l" defTabSz="91367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875" algn="l" defTabSz="91367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715" algn="l" defTabSz="91367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00"/>
    <a:srgbClr val="0000FF"/>
    <a:srgbClr val="CFEFFF"/>
    <a:srgbClr val="FFF39B"/>
    <a:srgbClr val="76D6FF"/>
    <a:srgbClr val="0432FF"/>
    <a:srgbClr val="FFEBB7"/>
    <a:srgbClr val="FFE8C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52" autoAdjust="0"/>
    <p:restoredTop sz="94624" autoAdjust="0"/>
  </p:normalViewPr>
  <p:slideViewPr>
    <p:cSldViewPr>
      <p:cViewPr varScale="1">
        <p:scale>
          <a:sx n="106" d="100"/>
          <a:sy n="106" d="100"/>
        </p:scale>
        <p:origin x="1472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8" d="100"/>
        <a:sy n="11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C3C96-1F0F-4775-A4BE-E347D5151A61}" type="datetimeFigureOut">
              <a:rPr lang="en-US" smtClean="0"/>
              <a:t>9/5/19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F9454-EF03-41C0-9838-5009BDD620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723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67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7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679" algn="l" defTabSz="91367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518" algn="l" defTabSz="91367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357" algn="l" defTabSz="91367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197" algn="l" defTabSz="91367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035" algn="l" defTabSz="91367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875" algn="l" defTabSz="91367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715" algn="l" defTabSz="91367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F9454-EF03-41C0-9838-5009BDD6206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988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1625D-9D80-43C3-AB0D-3ECC1622049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91117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93E17-091F-4932-949E-E7A885A4F79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3204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43DBA-D76D-4ECA-BB1B-0BACE8D0304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18495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4D639-1D7F-0148-8EC8-4F7FA91F9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D6721-031B-3B48-9E52-0680D695D9E6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5E3D05-D49D-0E4C-85C3-F8B85DBF8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C2F40-A621-BA41-BCB2-EC1F5A56A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2A563-F083-4143-BF61-97E5475EA9B9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93022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EAA2A-D94C-3741-B3AF-91873F407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8FE1B-738B-EB48-99B3-96F573305846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BEA83-C0EB-6941-8322-FD9677CD3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06930-C627-1144-BE77-E007EA986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9373D-5119-C347-BB1F-C3B93051385F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05046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BA3D3-92FC-5644-8375-47E2ADCE9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E679D-7191-774D-A77B-9D5BE90661DE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7AEA2-147B-3545-BD47-D5394970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3BAB6-FC90-6841-8BB8-04F26C711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ED43B-3B1D-AE41-8CFD-5DD7DCFA687C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82345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1B44E8D-EB03-AB4A-9B5F-7067F40B8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46D6A-63D5-6947-8EA0-928283D574A4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EECA82F-2144-C24E-8BFE-391A54A2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BFF5A85-B66B-6248-BB97-03C4FB96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04905-9139-BA41-AFE1-46682ABB7769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96423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5BAEE2E-C7DE-5C42-84F4-A1CE83E38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D9408-24AD-8E43-B1ED-DFB4387CA324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4B404C6-BACE-694D-AAF9-2BB531A8B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7F2E4D2-14EB-0F49-B14D-CEA076632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5D0EF-1F8A-B346-912A-71E49A728DBB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338603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53160EC-FA34-D14B-8E03-D7BC3D1D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E35EB-41C9-014E-9376-E97457AB0560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806D17C-280F-7C40-A0FB-356C20321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03430F0-47BC-3D45-8A61-72165A4F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EF108-B56F-2140-9BE9-3866F86B2220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35963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A4C7ED5-D05F-B847-81C2-32DB5F381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B5DC5-4177-D340-99E8-F1FBB0104CCA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9F6380B-0567-4D44-A998-667E16400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CAC197A-C0E6-BB40-9837-799452D65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8E803-6CF3-1243-9A8D-F41F2DA85336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14683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424549-2AA6-5D45-B354-2719D91BF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E00A1-D556-DC49-8B03-E6580753F296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8112EBE-C75E-9E40-B42D-41C4FFF5C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2C916AD-29C9-EB44-B035-8D8E48F57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D3891-5607-CB48-8324-CBE7F707BD4A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158493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2D5ED-3BBA-43DE-B78C-AA5853D5C2F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1156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B22A12E-A6A5-8747-B863-5BA81FFDB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436E2-2D35-2F46-A033-0F1195A92147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D90057A-F592-F44C-8404-580AA7451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F88DDC5-AA4D-4C43-97C0-DC206DEFD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9FF48-9E17-7C4D-9D98-18F13F61617C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507777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1F62C-1F80-8441-BCD0-C0266EEE9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8BA4-9741-964B-BBED-C1A4B97D539E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2E76A-ACDD-5148-A66F-31FBD643D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B430C-0169-A148-A70A-68C24A8DA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01A61-1265-0D4B-A89C-F8D02914ED8A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561646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8DCBE-7CCE-8341-99F8-014C37ADE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EE680-6C48-3D4D-B2C5-7DC58CDB49FA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C83FC-4E6C-D346-B7EB-5388AC874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34FB4-4C8D-E44B-82D2-2DB71681F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859C3-C684-1049-BF73-7333547499A9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21908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F302E-5A9C-4762-A331-71BED859AC1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27494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75083-6FCC-40BB-A465-1F610D3A076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04410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7C5B4-9324-4E4D-A22F-96681AE8C6B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79701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D681A-4376-478D-B6DE-0AE7CEB608D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2468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466EC-BADB-4C1E-9635-7A9EEE401FD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88286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B5A7A-8557-4451-8EA5-F4136B8447E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64194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E837D-D42A-4941-8FA4-5CEE45D22FD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85781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823" y="2009180"/>
            <a:ext cx="8228354" cy="452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898" tIns="43948" rIns="87898" bIns="439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First Level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339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457823" y="989708"/>
            <a:ext cx="822835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898" tIns="43948" rIns="87898" bIns="439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pic>
        <p:nvPicPr>
          <p:cNvPr id="14340" name="Picture 11" descr="ITICbanner2.g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600" b="5040"/>
          <a:stretch>
            <a:fillRect/>
          </a:stretch>
        </p:blipFill>
        <p:spPr bwMode="auto">
          <a:xfrm>
            <a:off x="-140150" y="6325196"/>
            <a:ext cx="9461673" cy="698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13"/>
          <p:cNvSpPr>
            <a:spLocks noChangeArrowheads="1"/>
          </p:cNvSpPr>
          <p:nvPr userDrawn="1"/>
        </p:nvSpPr>
        <p:spPr bwMode="auto">
          <a:xfrm>
            <a:off x="984164" y="6365379"/>
            <a:ext cx="3405256" cy="4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7898" tIns="43948" rIns="87898" bIns="43948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defTabSz="91429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>
                <a:solidFill>
                  <a:srgbClr val="F2F2F2"/>
                </a:solidFill>
                <a:latin typeface="VAG Rounded Std Light" pitchFamily="-84" charset="0"/>
              </a:rPr>
              <a:t>UNESCO/IOC-NOAA </a:t>
            </a:r>
          </a:p>
          <a:p>
            <a:pPr defTabSz="914297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solidFill>
                  <a:srgbClr val="F2F2F2"/>
                </a:solidFill>
                <a:latin typeface="VAG Rounded Std Light" pitchFamily="-84" charset="0"/>
              </a:rPr>
              <a:t>International Tsunami Information Center</a:t>
            </a:r>
          </a:p>
        </p:txBody>
      </p:sp>
    </p:spTree>
    <p:extLst>
      <p:ext uri="{BB962C8B-B14F-4D97-AF65-F5344CB8AC3E}">
        <p14:creationId xmlns:p14="http://schemas.microsoft.com/office/powerpoint/2010/main" val="3207202462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MS PGothic" pitchFamily="34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3949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878975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18463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757948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28238" indent="-328238" algn="l" rtl="0" eaLnBrk="0" fontAlgn="base" hangingPunct="0">
        <a:spcBef>
          <a:spcPct val="20000"/>
        </a:spcBef>
        <a:spcAft>
          <a:spcPct val="0"/>
        </a:spcAft>
        <a:buChar char="•"/>
        <a:defRPr sz="31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12963" indent="-273277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  <a:ea typeface="MS PGothic" pitchFamily="34" charset="-128"/>
        </a:defRPr>
      </a:lvl2pPr>
      <a:lvl3pPr marL="1097687" indent="-218316" algn="l" rtl="0" eaLnBrk="0" fontAlgn="base" hangingPunct="0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  <a:ea typeface="MS PGothic" pitchFamily="34" charset="-128"/>
        </a:defRPr>
      </a:lvl3pPr>
      <a:lvl4pPr marL="1537373" indent="-218316" algn="l" rtl="0" eaLnBrk="0" fontAlgn="base" hangingPunct="0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ea typeface="MS PGothic" pitchFamily="34" charset="-128"/>
        </a:defRPr>
      </a:lvl4pPr>
      <a:lvl5pPr marL="1977058" indent="-218316" algn="l" rtl="0" eaLnBrk="0" fontAlgn="base" hangingPunct="0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ea typeface="MS PGothic" pitchFamily="34" charset="-128"/>
        </a:defRPr>
      </a:lvl5pPr>
      <a:lvl6pPr marL="2417179" indent="-219742" algn="l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6pPr>
      <a:lvl7pPr marL="2856667" indent="-219742" algn="l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7pPr>
      <a:lvl8pPr marL="3296153" indent="-219742" algn="l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8pPr>
      <a:lvl9pPr marL="3735641" indent="-219742" algn="l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789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490" algn="l" defTabSz="8789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8975" algn="l" defTabSz="8789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463" algn="l" defTabSz="8789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7948" algn="l" defTabSz="8789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436" algn="l" defTabSz="8789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6923" algn="l" defTabSz="8789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6411" algn="l" defTabSz="8789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5897" algn="l" defTabSz="8789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3C327DC6-F314-4877-B8C5-85F9D0E32529}" type="slidenum">
              <a:rPr lang="en-US">
                <a:solidFill>
                  <a:srgbClr val="FFFFFF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2024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851B6F7-9BBF-E942-B14C-00F4B27CA5D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1" y="365126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E28A420-DB2C-F043-87A2-63C074F8D6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1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B5CD4F-C28C-0140-90D3-218D3BC3C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108" smtClean="0">
                <a:solidFill>
                  <a:srgbClr val="898989"/>
                </a:solidFill>
                <a:latin typeface="Calibri" charset="0"/>
                <a:ea typeface="MS PGothic" charset="-128"/>
              </a:defRPr>
            </a:lvl1pPr>
          </a:lstStyle>
          <a:p>
            <a:pPr>
              <a:defRPr/>
            </a:pPr>
            <a:fld id="{9A097F50-9025-C14F-83CF-6766813D86E0}" type="datetimeFigureOut">
              <a:rPr lang="en-US" altLang="x-none"/>
              <a:pPr>
                <a:defRPr/>
              </a:pPr>
              <a:t>9/5/19</a:t>
            </a:fld>
            <a:endParaRPr lang="en-US" alt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338F2-646A-C541-B5E7-74D21E082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1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108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9C8B2-C96B-514F-857F-47ADFBB60A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8" smtClean="0">
                <a:solidFill>
                  <a:srgbClr val="898989"/>
                </a:solidFill>
                <a:latin typeface="Calibri" charset="0"/>
                <a:ea typeface="MS PGothic" charset="-128"/>
              </a:defRPr>
            </a:lvl1pPr>
          </a:lstStyle>
          <a:p>
            <a:pPr>
              <a:defRPr/>
            </a:pPr>
            <a:fld id="{94352439-A553-3F47-AD87-FB3FF2EDEABD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0279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62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 Light" pitchFamily="34" charset="0"/>
          <a:ea typeface="MS PGothic" pitchFamily="34" charset="-128"/>
          <a:cs typeface="MS PGothic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 Light" pitchFamily="34" charset="0"/>
          <a:ea typeface="MS PGothic" pitchFamily="34" charset="-128"/>
          <a:cs typeface="MS PGothic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 Light" pitchFamily="34" charset="0"/>
          <a:ea typeface="MS PGothic" pitchFamily="34" charset="-128"/>
          <a:cs typeface="MS PGothic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 Light" pitchFamily="34" charset="0"/>
          <a:ea typeface="MS PGothic" pitchFamily="34" charset="-128"/>
          <a:cs typeface="MS PGothic" charset="0"/>
        </a:defRPr>
      </a:lvl5pPr>
      <a:lvl6pPr marL="422041" algn="l" rtl="0" fontAlgn="base">
        <a:lnSpc>
          <a:spcPct val="90000"/>
        </a:lnSpc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 Light" pitchFamily="34" charset="0"/>
          <a:ea typeface="MS PGothic" pitchFamily="34" charset="-128"/>
        </a:defRPr>
      </a:lvl6pPr>
      <a:lvl7pPr marL="844083" algn="l" rtl="0" fontAlgn="base">
        <a:lnSpc>
          <a:spcPct val="90000"/>
        </a:lnSpc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 Light" pitchFamily="34" charset="0"/>
          <a:ea typeface="MS PGothic" pitchFamily="34" charset="-128"/>
        </a:defRPr>
      </a:lvl7pPr>
      <a:lvl8pPr marL="1266124" algn="l" rtl="0" fontAlgn="base">
        <a:lnSpc>
          <a:spcPct val="90000"/>
        </a:lnSpc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 Light" pitchFamily="34" charset="0"/>
          <a:ea typeface="MS PGothic" pitchFamily="34" charset="-128"/>
        </a:defRPr>
      </a:lvl8pPr>
      <a:lvl9pPr marL="1688165" algn="l" rtl="0" fontAlgn="base">
        <a:lnSpc>
          <a:spcPct val="90000"/>
        </a:lnSpc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 Light" pitchFamily="34" charset="0"/>
          <a:ea typeface="MS PGothic" pitchFamily="34" charset="-128"/>
        </a:defRPr>
      </a:lvl9pPr>
    </p:titleStyle>
    <p:bodyStyle>
      <a:lvl1pPr marL="211021" indent="-211021" algn="l" rtl="0" eaLnBrk="0" fontAlgn="base" hangingPunct="0">
        <a:lnSpc>
          <a:spcPct val="90000"/>
        </a:lnSpc>
        <a:spcBef>
          <a:spcPts val="923"/>
        </a:spcBef>
        <a:spcAft>
          <a:spcPct val="0"/>
        </a:spcAft>
        <a:buFont typeface="Arial" panose="020B0604020202020204" pitchFamily="34" charset="0"/>
        <a:buChar char="•"/>
        <a:defRPr sz="2585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633062" indent="-211021" algn="l" rtl="0" eaLnBrk="0" fontAlgn="base" hangingPunct="0">
        <a:lnSpc>
          <a:spcPct val="90000"/>
        </a:lnSpc>
        <a:spcBef>
          <a:spcPts val="462"/>
        </a:spcBef>
        <a:spcAft>
          <a:spcPct val="0"/>
        </a:spcAft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055103" indent="-211021" algn="l" rtl="0" eaLnBrk="0" fontAlgn="base" hangingPunct="0">
        <a:lnSpc>
          <a:spcPct val="90000"/>
        </a:lnSpc>
        <a:spcBef>
          <a:spcPts val="462"/>
        </a:spcBef>
        <a:spcAft>
          <a:spcPct val="0"/>
        </a:spcAft>
        <a:buFont typeface="Arial" panose="020B0604020202020204" pitchFamily="34" charset="0"/>
        <a:buChar char="•"/>
        <a:defRPr sz="1846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477145" indent="-211021" algn="l" rtl="0" eaLnBrk="0" fontAlgn="base" hangingPunct="0">
        <a:lnSpc>
          <a:spcPct val="90000"/>
        </a:lnSpc>
        <a:spcBef>
          <a:spcPts val="46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899186" indent="-211021" algn="l" rtl="0" eaLnBrk="0" fontAlgn="base" hangingPunct="0">
        <a:lnSpc>
          <a:spcPct val="90000"/>
        </a:lnSpc>
        <a:spcBef>
          <a:spcPts val="46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02">
            <a:extLst>
              <a:ext uri="{FF2B5EF4-FFF2-40B4-BE49-F238E27FC236}">
                <a16:creationId xmlns:a16="http://schemas.microsoft.com/office/drawing/2014/main" id="{61DD1697-0872-D442-9132-A5CAFCF80E3F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1447800"/>
            <a:ext cx="6714392" cy="4944208"/>
            <a:chOff x="552431" y="667097"/>
            <a:chExt cx="7273312" cy="535615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AC64D5C-4CF9-F54C-B150-A6260A76DABC}"/>
                </a:ext>
              </a:extLst>
            </p:cNvPr>
            <p:cNvSpPr txBox="1"/>
            <p:nvPr/>
          </p:nvSpPr>
          <p:spPr>
            <a:xfrm>
              <a:off x="890540" y="1814846"/>
              <a:ext cx="869877" cy="6115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Chair/ designee reviews application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CAE2902-E8CB-6243-8F8C-7BF4DD8747B8}"/>
                </a:ext>
              </a:extLst>
            </p:cNvPr>
            <p:cNvSpPr txBox="1"/>
            <p:nvPr/>
          </p:nvSpPr>
          <p:spPr>
            <a:xfrm>
              <a:off x="577829" y="3529324"/>
              <a:ext cx="1469901" cy="483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Chair/ designee shares application with Regional ICG Tsunami Ready Board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E8CE31C-5D94-F242-A4CE-FCF156820DBA}"/>
                </a:ext>
              </a:extLst>
            </p:cNvPr>
            <p:cNvSpPr txBox="1"/>
            <p:nvPr/>
          </p:nvSpPr>
          <p:spPr>
            <a:xfrm>
              <a:off x="577829" y="4378626"/>
              <a:ext cx="1469901" cy="7394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Regional ICG Tsunami Ready Board review application &amp; discuss verification of information with Chair/ designee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9145E82-851F-5F42-8266-566865C4C89D}"/>
                </a:ext>
              </a:extLst>
            </p:cNvPr>
            <p:cNvSpPr txBox="1"/>
            <p:nvPr/>
          </p:nvSpPr>
          <p:spPr>
            <a:xfrm>
              <a:off x="2604895" y="2199016"/>
              <a:ext cx="869877" cy="483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Improvements required</a:t>
              </a:r>
            </a:p>
            <a:p>
              <a:pPr algn="ctr" defTabSz="422041">
                <a:defRPr/>
              </a:pPr>
              <a:endParaRPr lang="en-US" sz="767" dirty="0">
                <a:solidFill>
                  <a:prstClr val="black"/>
                </a:solidFill>
                <a:latin typeface="Calibri"/>
                <a:ea typeface="MS PGothic" panose="020B0600070205080204" pitchFamily="34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DB13B19-C864-0B4A-AA15-00A724B4A9CF}"/>
                </a:ext>
              </a:extLst>
            </p:cNvPr>
            <p:cNvSpPr txBox="1"/>
            <p:nvPr/>
          </p:nvSpPr>
          <p:spPr>
            <a:xfrm>
              <a:off x="4197024" y="1575136"/>
              <a:ext cx="1014327" cy="3557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Community dispute decision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C49D295-F48B-C740-B09E-CCF2E7A27873}"/>
                </a:ext>
              </a:extLst>
            </p:cNvPr>
            <p:cNvSpPr txBox="1"/>
            <p:nvPr/>
          </p:nvSpPr>
          <p:spPr>
            <a:xfrm>
              <a:off x="4206548" y="4138917"/>
              <a:ext cx="1004802" cy="6115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Dispute sent to  ICG Chair for review and final resolution by ICG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756D128-6E73-BD4B-ADA6-B71C04FB5C72}"/>
                </a:ext>
              </a:extLst>
            </p:cNvPr>
            <p:cNvCxnSpPr/>
            <p:nvPr/>
          </p:nvCxnSpPr>
          <p:spPr>
            <a:xfrm>
              <a:off x="1312779" y="2310139"/>
              <a:ext cx="0" cy="28733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lbow Connector 28">
              <a:extLst>
                <a:ext uri="{FF2B5EF4-FFF2-40B4-BE49-F238E27FC236}">
                  <a16:creationId xmlns:a16="http://schemas.microsoft.com/office/drawing/2014/main" id="{4771A29E-1B6F-0541-A445-CFB83F64BF63}"/>
                </a:ext>
              </a:extLst>
            </p:cNvPr>
            <p:cNvCxnSpPr>
              <a:stCxn id="5" idx="3"/>
              <a:endCxn id="10" idx="1"/>
            </p:cNvCxnSpPr>
            <p:nvPr/>
          </p:nvCxnSpPr>
          <p:spPr>
            <a:xfrm>
              <a:off x="1760417" y="2120621"/>
              <a:ext cx="844478" cy="32023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9B6C2D1-A7AC-404F-AB4C-F93B09D9DAB1}"/>
                </a:ext>
              </a:extLst>
            </p:cNvPr>
            <p:cNvSpPr txBox="1"/>
            <p:nvPr/>
          </p:nvSpPr>
          <p:spPr>
            <a:xfrm>
              <a:off x="2604895" y="1551324"/>
              <a:ext cx="869877" cy="3557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Return to applicant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46DEC29-E9B1-9247-B918-52245041B158}"/>
                </a:ext>
              </a:extLst>
            </p:cNvPr>
            <p:cNvSpPr txBox="1"/>
            <p:nvPr/>
          </p:nvSpPr>
          <p:spPr>
            <a:xfrm>
              <a:off x="877841" y="5534311"/>
              <a:ext cx="869877" cy="483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srgbClr val="0000FF"/>
                  </a:solidFill>
                  <a:latin typeface="Calibri"/>
                  <a:ea typeface="MS PGothic" panose="020B0600070205080204" pitchFamily="34" charset="-128"/>
                </a:rPr>
                <a:t>Recognition</a:t>
              </a:r>
            </a:p>
            <a:p>
              <a:pPr algn="ctr" defTabSz="422041">
                <a:defRPr/>
              </a:pPr>
              <a:r>
                <a:rPr lang="en-US" sz="767" dirty="0">
                  <a:solidFill>
                    <a:srgbClr val="0000FF"/>
                  </a:solidFill>
                  <a:latin typeface="Calibri"/>
                  <a:ea typeface="MS PGothic" panose="020B0600070205080204" pitchFamily="34" charset="-128"/>
                </a:rPr>
                <a:t>approved</a:t>
              </a:r>
            </a:p>
            <a:p>
              <a:pPr algn="ctr" defTabSz="422041">
                <a:defRPr/>
              </a:pPr>
              <a:endParaRPr lang="en-US" sz="767" dirty="0">
                <a:solidFill>
                  <a:srgbClr val="0000FF"/>
                </a:solidFill>
                <a:latin typeface="Calibri"/>
                <a:ea typeface="MS PGothic" panose="020B0600070205080204" pitchFamily="34" charset="-128"/>
              </a:endParaRPr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03C368B9-92BE-4C40-ABB2-7DCD1FEDFDB7}"/>
                </a:ext>
              </a:extLst>
            </p:cNvPr>
            <p:cNvCxnSpPr>
              <a:endCxn id="7" idx="0"/>
            </p:cNvCxnSpPr>
            <p:nvPr/>
          </p:nvCxnSpPr>
          <p:spPr>
            <a:xfrm>
              <a:off x="1312779" y="3130866"/>
              <a:ext cx="0" cy="39845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066DCE49-2AC0-DF4E-B093-C86BBF73B1E4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1312779" y="4012993"/>
              <a:ext cx="0" cy="36563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30E8364D-A73D-A745-B432-BEE0D3D508B0}"/>
                </a:ext>
              </a:extLst>
            </p:cNvPr>
            <p:cNvCxnSpPr>
              <a:stCxn id="8" idx="2"/>
            </p:cNvCxnSpPr>
            <p:nvPr/>
          </p:nvCxnSpPr>
          <p:spPr>
            <a:xfrm>
              <a:off x="1312779" y="5118056"/>
              <a:ext cx="1" cy="4083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Elbow Connector 143">
              <a:extLst>
                <a:ext uri="{FF2B5EF4-FFF2-40B4-BE49-F238E27FC236}">
                  <a16:creationId xmlns:a16="http://schemas.microsoft.com/office/drawing/2014/main" id="{90C3F1F6-FB7E-024A-8D6D-D36F21E3DAA5}"/>
                </a:ext>
              </a:extLst>
            </p:cNvPr>
            <p:cNvCxnSpPr>
              <a:stCxn id="8" idx="3"/>
              <a:endCxn id="10" idx="2"/>
            </p:cNvCxnSpPr>
            <p:nvPr/>
          </p:nvCxnSpPr>
          <p:spPr>
            <a:xfrm flipV="1">
              <a:off x="2047730" y="2682685"/>
              <a:ext cx="992105" cy="2065657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74E6FAA0-EEB1-864B-8EEB-0B16356A0DF5}"/>
                </a:ext>
              </a:extLst>
            </p:cNvPr>
            <p:cNvCxnSpPr/>
            <p:nvPr/>
          </p:nvCxnSpPr>
          <p:spPr>
            <a:xfrm flipV="1">
              <a:off x="3039833" y="1897395"/>
              <a:ext cx="0" cy="28892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Elbow Connector 151">
              <a:extLst>
                <a:ext uri="{FF2B5EF4-FFF2-40B4-BE49-F238E27FC236}">
                  <a16:creationId xmlns:a16="http://schemas.microsoft.com/office/drawing/2014/main" id="{0D16C6E4-4654-044A-8595-02FA9082E7CD}"/>
                </a:ext>
              </a:extLst>
            </p:cNvPr>
            <p:cNvCxnSpPr>
              <a:stCxn id="32" idx="0"/>
              <a:endCxn id="4" idx="3"/>
            </p:cNvCxnSpPr>
            <p:nvPr/>
          </p:nvCxnSpPr>
          <p:spPr>
            <a:xfrm rot="16200000" flipV="1">
              <a:off x="2168491" y="679980"/>
              <a:ext cx="450572" cy="1292116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A5974A36-F759-994F-B049-A97CBBB6F2A6}"/>
                </a:ext>
              </a:extLst>
            </p:cNvPr>
            <p:cNvCxnSpPr>
              <a:endCxn id="11" idx="1"/>
            </p:cNvCxnSpPr>
            <p:nvPr/>
          </p:nvCxnSpPr>
          <p:spPr>
            <a:xfrm>
              <a:off x="3871613" y="1749759"/>
              <a:ext cx="325411" cy="327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7E68D0E6-51A9-6F4A-9C75-464A415DED2A}"/>
                </a:ext>
              </a:extLst>
            </p:cNvPr>
            <p:cNvCxnSpPr>
              <a:endCxn id="14" idx="0"/>
            </p:cNvCxnSpPr>
            <p:nvPr/>
          </p:nvCxnSpPr>
          <p:spPr>
            <a:xfrm>
              <a:off x="4706568" y="1924381"/>
              <a:ext cx="2381" cy="22145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Elbow Connector 164">
              <a:extLst>
                <a:ext uri="{FF2B5EF4-FFF2-40B4-BE49-F238E27FC236}">
                  <a16:creationId xmlns:a16="http://schemas.microsoft.com/office/drawing/2014/main" id="{C1897FD8-5FF5-2142-BA0A-04365C978A89}"/>
                </a:ext>
              </a:extLst>
            </p:cNvPr>
            <p:cNvCxnSpPr>
              <a:stCxn id="14" idx="2"/>
              <a:endCxn id="64" idx="3"/>
            </p:cNvCxnSpPr>
            <p:nvPr/>
          </p:nvCxnSpPr>
          <p:spPr>
            <a:xfrm rot="5400000">
              <a:off x="2715494" y="3782690"/>
              <a:ext cx="1025680" cy="2961231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292A4D38-A80C-6149-B5B4-EEAFF84D0403}"/>
                </a:ext>
              </a:extLst>
            </p:cNvPr>
            <p:cNvSpPr txBox="1"/>
            <p:nvPr/>
          </p:nvSpPr>
          <p:spPr>
            <a:xfrm>
              <a:off x="6011383" y="806795"/>
              <a:ext cx="1223860" cy="6115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Chair / designee sends notification to UNESCO   &amp; Request Recognition Certificate </a:t>
              </a:r>
            </a:p>
          </p:txBody>
        </p:sp>
        <p:cxnSp>
          <p:nvCxnSpPr>
            <p:cNvPr id="183" name="Elbow Connector 182">
              <a:extLst>
                <a:ext uri="{FF2B5EF4-FFF2-40B4-BE49-F238E27FC236}">
                  <a16:creationId xmlns:a16="http://schemas.microsoft.com/office/drawing/2014/main" id="{B6040D37-CCCB-9447-BCEA-0E614B269814}"/>
                </a:ext>
              </a:extLst>
            </p:cNvPr>
            <p:cNvCxnSpPr/>
            <p:nvPr/>
          </p:nvCxnSpPr>
          <p:spPr>
            <a:xfrm rot="5400000" flipH="1" flipV="1">
              <a:off x="1183233" y="1217328"/>
              <a:ext cx="4913251" cy="4698604"/>
            </a:xfrm>
            <a:prstGeom prst="bentConnector4">
              <a:avLst>
                <a:gd name="adj1" fmla="val -4652"/>
                <a:gd name="adj2" fmla="val 54628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56AF31F6-DBB9-2E48-9C03-39CD80A3E25E}"/>
                </a:ext>
              </a:extLst>
            </p:cNvPr>
            <p:cNvSpPr txBox="1"/>
            <p:nvPr/>
          </p:nvSpPr>
          <p:spPr>
            <a:xfrm>
              <a:off x="5987573" y="1716422"/>
              <a:ext cx="1260369" cy="483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Applicant notified via formal recognition letter from UNESCO</a:t>
              </a: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008FDA70-8DC4-8B4C-B79F-60263134D537}"/>
                </a:ext>
              </a:extLst>
            </p:cNvPr>
            <p:cNvCxnSpPr/>
            <p:nvPr/>
          </p:nvCxnSpPr>
          <p:spPr>
            <a:xfrm>
              <a:off x="6611407" y="1408451"/>
              <a:ext cx="0" cy="28892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8F52B9B8-463F-C443-8F0D-613E2FE71431}"/>
                </a:ext>
              </a:extLst>
            </p:cNvPr>
            <p:cNvSpPr txBox="1"/>
            <p:nvPr/>
          </p:nvSpPr>
          <p:spPr>
            <a:xfrm>
              <a:off x="5371675" y="2565723"/>
              <a:ext cx="2454068" cy="8673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Applicant receives:</a:t>
              </a:r>
            </a:p>
            <a:p>
              <a:pPr marL="158265" indent="-158265" defTabSz="422041">
                <a:buFont typeface="Arial" panose="020B0604020202020204" pitchFamily="34" charset="0"/>
                <a:buChar char="•"/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Formal recognition certificate</a:t>
              </a:r>
            </a:p>
            <a:p>
              <a:pPr marL="158265" indent="-158265" defTabSz="422041">
                <a:buFont typeface="Arial" panose="020B0604020202020204" pitchFamily="34" charset="0"/>
                <a:buChar char="•"/>
                <a:defRPr/>
              </a:pPr>
              <a:r>
                <a:rPr lang="en-US" sz="767" dirty="0" err="1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Authorisation</a:t>
              </a: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 to use TR logo (pending)</a:t>
              </a:r>
            </a:p>
            <a:p>
              <a:pPr marL="158265" indent="-158265" defTabSz="422041">
                <a:buFont typeface="Arial" panose="020B0604020202020204" pitchFamily="34" charset="0"/>
                <a:buChar char="•"/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Instructions to acquire additional TR signs</a:t>
              </a:r>
            </a:p>
            <a:p>
              <a:pPr marL="158265" indent="-158265" defTabSz="422041">
                <a:buFont typeface="Arial" panose="020B0604020202020204" pitchFamily="34" charset="0"/>
                <a:buChar char="•"/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Optional news release / recognition ceremony</a:t>
              </a:r>
            </a:p>
            <a:p>
              <a:pPr marL="158265" indent="-158265" defTabSz="422041">
                <a:buFont typeface="Arial" panose="020B0604020202020204" pitchFamily="34" charset="0"/>
                <a:buChar char="•"/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Listed on TR website  (pending)</a:t>
              </a:r>
            </a:p>
          </p:txBody>
        </p:sp>
        <p:cxnSp>
          <p:nvCxnSpPr>
            <p:cNvPr id="195" name="Straight Arrow Connector 194">
              <a:extLst>
                <a:ext uri="{FF2B5EF4-FFF2-40B4-BE49-F238E27FC236}">
                  <a16:creationId xmlns:a16="http://schemas.microsoft.com/office/drawing/2014/main" id="{9AADE533-8D77-6245-A421-D1EC2C19565E}"/>
                </a:ext>
              </a:extLst>
            </p:cNvPr>
            <p:cNvCxnSpPr/>
            <p:nvPr/>
          </p:nvCxnSpPr>
          <p:spPr>
            <a:xfrm>
              <a:off x="6609820" y="2238702"/>
              <a:ext cx="0" cy="28892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1F5D2AE-A44B-9B46-8345-6A6363780974}"/>
                </a:ext>
              </a:extLst>
            </p:cNvPr>
            <p:cNvSpPr txBox="1"/>
            <p:nvPr/>
          </p:nvSpPr>
          <p:spPr>
            <a:xfrm>
              <a:off x="877841" y="667097"/>
              <a:ext cx="869877" cy="8673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srgbClr val="0000FF"/>
                  </a:solidFill>
                  <a:latin typeface="Calibri"/>
                  <a:ea typeface="MS PGothic" panose="020B0600070205080204" pitchFamily="34" charset="-128"/>
                </a:rPr>
                <a:t>Application submitted to chair of the Regional ICG  TR Board/ designee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5D79645-8B67-6245-A213-B454157FE768}"/>
                </a:ext>
              </a:extLst>
            </p:cNvPr>
            <p:cNvSpPr txBox="1"/>
            <p:nvPr/>
          </p:nvSpPr>
          <p:spPr>
            <a:xfrm>
              <a:off x="552431" y="2584773"/>
              <a:ext cx="1469901" cy="6115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Chair/ designee verifies information with applicant (site visit, video teleconference, webinar etc.)</a:t>
              </a:r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154BC2C-2E74-4E46-B2C1-E1E51D34730B}"/>
              </a:ext>
            </a:extLst>
          </p:cNvPr>
          <p:cNvCxnSpPr/>
          <p:nvPr/>
        </p:nvCxnSpPr>
        <p:spPr bwMode="auto">
          <a:xfrm>
            <a:off x="1919654" y="1669074"/>
            <a:ext cx="0" cy="2652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1">
            <a:extLst>
              <a:ext uri="{FF2B5EF4-FFF2-40B4-BE49-F238E27FC236}">
                <a16:creationId xmlns:a16="http://schemas.microsoft.com/office/drawing/2014/main" id="{E3A27C05-92EA-C843-87F4-F7B134951630}"/>
              </a:ext>
            </a:extLst>
          </p:cNvPr>
          <p:cNvSpPr txBox="1">
            <a:spLocks/>
          </p:cNvSpPr>
          <p:nvPr/>
        </p:nvSpPr>
        <p:spPr bwMode="auto">
          <a:xfrm>
            <a:off x="1" y="124073"/>
            <a:ext cx="9143999" cy="11111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5539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5pPr>
            <a:lvl6pPr marL="42204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</a:defRPr>
            </a:lvl6pPr>
            <a:lvl7pPr marL="844083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</a:defRPr>
            </a:lvl7pPr>
            <a:lvl8pPr marL="1266124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</a:defRPr>
            </a:lvl8pPr>
            <a:lvl9pPr marL="168816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</a:defRPr>
            </a:lvl9pPr>
          </a:lstStyle>
          <a:p>
            <a:pPr defTabSz="914400">
              <a:defRPr/>
            </a:pPr>
            <a: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UNESCO IOC Tsunami Ready</a:t>
            </a:r>
            <a:b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Flow Chart - </a:t>
            </a:r>
            <a:r>
              <a:rPr lang="en-U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 and Approval process</a:t>
            </a:r>
          </a:p>
          <a:p>
            <a:pPr defTabSz="914400">
              <a:defRPr/>
            </a:pPr>
            <a:r>
              <a:rPr lang="en-U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MS/Territory</a:t>
            </a:r>
          </a:p>
        </p:txBody>
      </p:sp>
    </p:spTree>
    <p:extLst>
      <p:ext uri="{BB962C8B-B14F-4D97-AF65-F5344CB8AC3E}">
        <p14:creationId xmlns:p14="http://schemas.microsoft.com/office/powerpoint/2010/main" val="3444894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89FC6B5-7322-4249-8E27-81069A6B7442}"/>
              </a:ext>
            </a:extLst>
          </p:cNvPr>
          <p:cNvCxnSpPr/>
          <p:nvPr/>
        </p:nvCxnSpPr>
        <p:spPr bwMode="auto">
          <a:xfrm>
            <a:off x="5037992" y="2050074"/>
            <a:ext cx="0" cy="3443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38" name="Group 202">
            <a:extLst>
              <a:ext uri="{FF2B5EF4-FFF2-40B4-BE49-F238E27FC236}">
                <a16:creationId xmlns:a16="http://schemas.microsoft.com/office/drawing/2014/main" id="{73479B13-35E5-704E-BC4F-96C2852BFC44}"/>
              </a:ext>
            </a:extLst>
          </p:cNvPr>
          <p:cNvGrpSpPr>
            <a:grpSpLocks/>
          </p:cNvGrpSpPr>
          <p:nvPr/>
        </p:nvGrpSpPr>
        <p:grpSpPr bwMode="auto">
          <a:xfrm>
            <a:off x="1143733" y="1461721"/>
            <a:ext cx="6871188" cy="4944208"/>
            <a:chOff x="552431" y="667097"/>
            <a:chExt cx="7443160" cy="535615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F48EE29-07F8-B546-895A-C11641D2EF76}"/>
                </a:ext>
              </a:extLst>
            </p:cNvPr>
            <p:cNvSpPr txBox="1"/>
            <p:nvPr/>
          </p:nvSpPr>
          <p:spPr>
            <a:xfrm>
              <a:off x="890540" y="1814846"/>
              <a:ext cx="869877" cy="6115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Chair/ designee reviews application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7041BC2-8AD5-8D43-973C-6EC27C6A9D1B}"/>
                </a:ext>
              </a:extLst>
            </p:cNvPr>
            <p:cNvSpPr txBox="1"/>
            <p:nvPr/>
          </p:nvSpPr>
          <p:spPr>
            <a:xfrm>
              <a:off x="577829" y="3529324"/>
              <a:ext cx="1469901" cy="483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 charset="0"/>
                  <a:ea typeface="MS PGothic" charset="0"/>
                  <a:cs typeface="MS PGothic" charset="0"/>
                </a:rPr>
                <a:t>Chair/ designee shares application with National Tsunami Ready Board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2CA8DB-234C-D64F-A37C-4E91E15F9949}"/>
                </a:ext>
              </a:extLst>
            </p:cNvPr>
            <p:cNvSpPr txBox="1"/>
            <p:nvPr/>
          </p:nvSpPr>
          <p:spPr>
            <a:xfrm>
              <a:off x="577829" y="4378626"/>
              <a:ext cx="1469901" cy="7394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 charset="0"/>
                  <a:ea typeface="MS PGothic" charset="0"/>
                  <a:cs typeface="MS PGothic" charset="0"/>
                </a:rPr>
                <a:t>National Tsunami Ready Board review application &amp; discuss verification of information with Chair/ designee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FF4E6A8-8BDA-3548-AA14-555E76979596}"/>
                </a:ext>
              </a:extLst>
            </p:cNvPr>
            <p:cNvSpPr txBox="1"/>
            <p:nvPr/>
          </p:nvSpPr>
          <p:spPr>
            <a:xfrm>
              <a:off x="2604895" y="2199016"/>
              <a:ext cx="869877" cy="483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Improvements required</a:t>
              </a:r>
            </a:p>
            <a:p>
              <a:pPr algn="ctr" defTabSz="422041">
                <a:defRPr/>
              </a:pPr>
              <a:endParaRPr lang="en-US" sz="767" dirty="0">
                <a:solidFill>
                  <a:prstClr val="black"/>
                </a:solidFill>
                <a:latin typeface="Calibri"/>
                <a:ea typeface="MS PGothic" panose="020B0600070205080204" pitchFamily="34" charset="-12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866CC68-CAD6-7F46-81DE-C9CFDBA14E79}"/>
                </a:ext>
              </a:extLst>
            </p:cNvPr>
            <p:cNvSpPr txBox="1"/>
            <p:nvPr/>
          </p:nvSpPr>
          <p:spPr>
            <a:xfrm>
              <a:off x="4206548" y="4164316"/>
              <a:ext cx="1004802" cy="61154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Dispute sent to  ICG Chair for review and final resolution by ICG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F5C6655-2493-0040-BD5B-70B801B93449}"/>
                </a:ext>
              </a:extLst>
            </p:cNvPr>
            <p:cNvCxnSpPr/>
            <p:nvPr/>
          </p:nvCxnSpPr>
          <p:spPr>
            <a:xfrm>
              <a:off x="1312779" y="2310139"/>
              <a:ext cx="0" cy="28733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lbow Connector 28">
              <a:extLst>
                <a:ext uri="{FF2B5EF4-FFF2-40B4-BE49-F238E27FC236}">
                  <a16:creationId xmlns:a16="http://schemas.microsoft.com/office/drawing/2014/main" id="{C364ED0F-1084-304A-8575-2FE0F2F684DB}"/>
                </a:ext>
              </a:extLst>
            </p:cNvPr>
            <p:cNvCxnSpPr>
              <a:stCxn id="5" idx="3"/>
              <a:endCxn id="10" idx="1"/>
            </p:cNvCxnSpPr>
            <p:nvPr/>
          </p:nvCxnSpPr>
          <p:spPr>
            <a:xfrm>
              <a:off x="1760417" y="2120621"/>
              <a:ext cx="844478" cy="320230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30BD38B-0825-674D-A65D-A9DCA95CA20E}"/>
                </a:ext>
              </a:extLst>
            </p:cNvPr>
            <p:cNvSpPr txBox="1"/>
            <p:nvPr/>
          </p:nvSpPr>
          <p:spPr>
            <a:xfrm>
              <a:off x="2604895" y="1551324"/>
              <a:ext cx="869877" cy="3557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Return to applicant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CE95756-0A20-5548-8A52-468D02A4BD37}"/>
                </a:ext>
              </a:extLst>
            </p:cNvPr>
            <p:cNvSpPr txBox="1"/>
            <p:nvPr/>
          </p:nvSpPr>
          <p:spPr>
            <a:xfrm>
              <a:off x="877841" y="5534311"/>
              <a:ext cx="869877" cy="483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srgbClr val="0000FF"/>
                  </a:solidFill>
                  <a:latin typeface="Calibri"/>
                  <a:ea typeface="MS PGothic" panose="020B0600070205080204" pitchFamily="34" charset="-128"/>
                </a:rPr>
                <a:t>Recognition</a:t>
              </a:r>
            </a:p>
            <a:p>
              <a:pPr algn="ctr" defTabSz="422041">
                <a:defRPr/>
              </a:pPr>
              <a:r>
                <a:rPr lang="en-US" sz="767" dirty="0">
                  <a:solidFill>
                    <a:srgbClr val="0000FF"/>
                  </a:solidFill>
                  <a:latin typeface="Calibri"/>
                  <a:ea typeface="MS PGothic" panose="020B0600070205080204" pitchFamily="34" charset="-128"/>
                </a:rPr>
                <a:t>approved</a:t>
              </a:r>
            </a:p>
            <a:p>
              <a:pPr algn="ctr" defTabSz="422041">
                <a:defRPr/>
              </a:pPr>
              <a:endParaRPr lang="en-US" sz="767" dirty="0">
                <a:solidFill>
                  <a:srgbClr val="0000FF"/>
                </a:solidFill>
                <a:latin typeface="Calibri"/>
                <a:ea typeface="MS PGothic" panose="020B0600070205080204" pitchFamily="34" charset="-128"/>
              </a:endParaRPr>
            </a:p>
          </p:txBody>
        </p: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85D4958E-D193-2F45-B35A-8D06CD1309B3}"/>
                </a:ext>
              </a:extLst>
            </p:cNvPr>
            <p:cNvCxnSpPr>
              <a:endCxn id="7" idx="0"/>
            </p:cNvCxnSpPr>
            <p:nvPr/>
          </p:nvCxnSpPr>
          <p:spPr>
            <a:xfrm>
              <a:off x="1312779" y="3130866"/>
              <a:ext cx="0" cy="39845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ABFA0C3F-29DF-1E43-9E09-50E3C15BAF5C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1312779" y="4012993"/>
              <a:ext cx="0" cy="36563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2C7B5BA0-9AA2-FE4D-A64A-D220B2D70903}"/>
                </a:ext>
              </a:extLst>
            </p:cNvPr>
            <p:cNvCxnSpPr>
              <a:stCxn id="8" idx="2"/>
            </p:cNvCxnSpPr>
            <p:nvPr/>
          </p:nvCxnSpPr>
          <p:spPr>
            <a:xfrm>
              <a:off x="1312779" y="5118056"/>
              <a:ext cx="1" cy="4083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Elbow Connector 143">
              <a:extLst>
                <a:ext uri="{FF2B5EF4-FFF2-40B4-BE49-F238E27FC236}">
                  <a16:creationId xmlns:a16="http://schemas.microsoft.com/office/drawing/2014/main" id="{D1DA61FB-D29B-914E-A00A-43DBFCFE45E6}"/>
                </a:ext>
              </a:extLst>
            </p:cNvPr>
            <p:cNvCxnSpPr>
              <a:stCxn id="8" idx="3"/>
              <a:endCxn id="10" idx="2"/>
            </p:cNvCxnSpPr>
            <p:nvPr/>
          </p:nvCxnSpPr>
          <p:spPr>
            <a:xfrm flipV="1">
              <a:off x="2047730" y="2682685"/>
              <a:ext cx="992105" cy="2065657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>
              <a:extLst>
                <a:ext uri="{FF2B5EF4-FFF2-40B4-BE49-F238E27FC236}">
                  <a16:creationId xmlns:a16="http://schemas.microsoft.com/office/drawing/2014/main" id="{0E9E5BF6-662F-2940-BFFB-B520382CDA0D}"/>
                </a:ext>
              </a:extLst>
            </p:cNvPr>
            <p:cNvCxnSpPr/>
            <p:nvPr/>
          </p:nvCxnSpPr>
          <p:spPr>
            <a:xfrm flipV="1">
              <a:off x="3039833" y="1897395"/>
              <a:ext cx="0" cy="28892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Elbow Connector 151">
              <a:extLst>
                <a:ext uri="{FF2B5EF4-FFF2-40B4-BE49-F238E27FC236}">
                  <a16:creationId xmlns:a16="http://schemas.microsoft.com/office/drawing/2014/main" id="{4515DA35-1AE1-9842-B7DE-486EEE5F8C61}"/>
                </a:ext>
              </a:extLst>
            </p:cNvPr>
            <p:cNvCxnSpPr>
              <a:stCxn id="32" idx="0"/>
              <a:endCxn id="4" idx="3"/>
            </p:cNvCxnSpPr>
            <p:nvPr/>
          </p:nvCxnSpPr>
          <p:spPr>
            <a:xfrm rot="16200000" flipV="1">
              <a:off x="2168491" y="679980"/>
              <a:ext cx="450572" cy="1292116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436DFE0F-488C-6449-BC80-BBD85135F69D}"/>
                </a:ext>
              </a:extLst>
            </p:cNvPr>
            <p:cNvCxnSpPr>
              <a:endCxn id="11" idx="1"/>
            </p:cNvCxnSpPr>
            <p:nvPr/>
          </p:nvCxnSpPr>
          <p:spPr>
            <a:xfrm>
              <a:off x="3871613" y="1800558"/>
              <a:ext cx="325411" cy="327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Elbow Connector 164">
              <a:extLst>
                <a:ext uri="{FF2B5EF4-FFF2-40B4-BE49-F238E27FC236}">
                  <a16:creationId xmlns:a16="http://schemas.microsoft.com/office/drawing/2014/main" id="{53BBF3DA-0269-0F4E-88DC-6DA7E9E92755}"/>
                </a:ext>
              </a:extLst>
            </p:cNvPr>
            <p:cNvCxnSpPr>
              <a:stCxn id="14" idx="2"/>
              <a:endCxn id="64" idx="3"/>
            </p:cNvCxnSpPr>
            <p:nvPr/>
          </p:nvCxnSpPr>
          <p:spPr>
            <a:xfrm rot="5400000">
              <a:off x="2728194" y="3795390"/>
              <a:ext cx="1000280" cy="2961231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7769D7B1-A1F6-B945-800B-28E10560F08A}"/>
                </a:ext>
              </a:extLst>
            </p:cNvPr>
            <p:cNvSpPr txBox="1"/>
            <p:nvPr/>
          </p:nvSpPr>
          <p:spPr>
            <a:xfrm>
              <a:off x="6074878" y="730596"/>
              <a:ext cx="1223860" cy="8673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 charset="0"/>
                  <a:ea typeface="MS PGothic" charset="0"/>
                  <a:cs typeface="MS PGothic" charset="0"/>
                </a:rPr>
                <a:t>Chair / designee sends notification to Chair of the Regional (ICG) Tsunami Ready Board  &amp; Request Recognition Certificate </a:t>
              </a:r>
            </a:p>
          </p:txBody>
        </p:sp>
        <p:cxnSp>
          <p:nvCxnSpPr>
            <p:cNvPr id="183" name="Elbow Connector 182">
              <a:extLst>
                <a:ext uri="{FF2B5EF4-FFF2-40B4-BE49-F238E27FC236}">
                  <a16:creationId xmlns:a16="http://schemas.microsoft.com/office/drawing/2014/main" id="{12EEFDD3-C3EA-D24B-9020-FE90C7564B35}"/>
                </a:ext>
              </a:extLst>
            </p:cNvPr>
            <p:cNvCxnSpPr/>
            <p:nvPr/>
          </p:nvCxnSpPr>
          <p:spPr>
            <a:xfrm rot="5400000" flipH="1" flipV="1">
              <a:off x="1183233" y="1217328"/>
              <a:ext cx="4913251" cy="4698604"/>
            </a:xfrm>
            <a:prstGeom prst="bentConnector4">
              <a:avLst>
                <a:gd name="adj1" fmla="val -4652"/>
                <a:gd name="adj2" fmla="val 54628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1018F22D-DCB2-014C-B4EA-1A4E1688024C}"/>
                </a:ext>
              </a:extLst>
            </p:cNvPr>
            <p:cNvSpPr txBox="1"/>
            <p:nvPr/>
          </p:nvSpPr>
          <p:spPr>
            <a:xfrm>
              <a:off x="6038369" y="1868820"/>
              <a:ext cx="1260369" cy="4836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Applicant notified via formal recognition letter from UNESCO</a:t>
              </a: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914FB366-0A2A-8644-A813-CE63A9F5392E}"/>
                </a:ext>
              </a:extLst>
            </p:cNvPr>
            <p:cNvCxnSpPr/>
            <p:nvPr/>
          </p:nvCxnSpPr>
          <p:spPr>
            <a:xfrm>
              <a:off x="6674902" y="1586249"/>
              <a:ext cx="0" cy="28892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9174172C-2DCA-C944-9002-F7FC066BAB59}"/>
                </a:ext>
              </a:extLst>
            </p:cNvPr>
            <p:cNvSpPr txBox="1"/>
            <p:nvPr/>
          </p:nvSpPr>
          <p:spPr>
            <a:xfrm>
              <a:off x="5633590" y="2667322"/>
              <a:ext cx="2362001" cy="8673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Applicant receives:</a:t>
              </a:r>
            </a:p>
            <a:p>
              <a:pPr marL="158265" indent="-158265" defTabSz="422041">
                <a:buFont typeface="Arial" panose="020B0604020202020204" pitchFamily="34" charset="0"/>
                <a:buChar char="•"/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Formal recognition certificate</a:t>
              </a:r>
            </a:p>
            <a:p>
              <a:pPr marL="158265" indent="-158265" defTabSz="422041">
                <a:buFont typeface="Arial" panose="020B0604020202020204" pitchFamily="34" charset="0"/>
                <a:buChar char="•"/>
                <a:defRPr/>
              </a:pPr>
              <a:r>
                <a:rPr lang="en-US" sz="767" dirty="0" err="1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Authorisation</a:t>
              </a: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 to use TR logo (pending)</a:t>
              </a:r>
            </a:p>
            <a:p>
              <a:pPr marL="158265" indent="-158265" defTabSz="422041">
                <a:buFont typeface="Arial" panose="020B0604020202020204" pitchFamily="34" charset="0"/>
                <a:buChar char="•"/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Instructions to acquire additional TR signs</a:t>
              </a:r>
            </a:p>
            <a:p>
              <a:pPr marL="158265" indent="-158265" defTabSz="422041">
                <a:buFont typeface="Arial" panose="020B0604020202020204" pitchFamily="34" charset="0"/>
                <a:buChar char="•"/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Optional news release / recognition ceremony</a:t>
              </a:r>
            </a:p>
            <a:p>
              <a:pPr marL="158265" indent="-158265" defTabSz="422041">
                <a:buFont typeface="Arial" panose="020B0604020202020204" pitchFamily="34" charset="0"/>
                <a:buChar char="•"/>
                <a:defRPr/>
              </a:pPr>
              <a:r>
                <a:rPr lang="en-US" sz="767" dirty="0">
                  <a:solidFill>
                    <a:srgbClr val="FF0000"/>
                  </a:solidFill>
                  <a:latin typeface="Calibri"/>
                  <a:ea typeface="MS PGothic" panose="020B0600070205080204" pitchFamily="34" charset="-128"/>
                </a:rPr>
                <a:t>Listed on TR website  (pending)</a:t>
              </a:r>
            </a:p>
          </p:txBody>
        </p:sp>
        <p:cxnSp>
          <p:nvCxnSpPr>
            <p:cNvPr id="195" name="Straight Arrow Connector 194">
              <a:extLst>
                <a:ext uri="{FF2B5EF4-FFF2-40B4-BE49-F238E27FC236}">
                  <a16:creationId xmlns:a16="http://schemas.microsoft.com/office/drawing/2014/main" id="{537A201E-62F7-934A-A755-B86F39F2396B}"/>
                </a:ext>
              </a:extLst>
            </p:cNvPr>
            <p:cNvCxnSpPr/>
            <p:nvPr/>
          </p:nvCxnSpPr>
          <p:spPr>
            <a:xfrm>
              <a:off x="6673315" y="2365701"/>
              <a:ext cx="0" cy="28892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CDC59EF-A115-E64E-B02A-14C7939FF354}"/>
                </a:ext>
              </a:extLst>
            </p:cNvPr>
            <p:cNvSpPr txBox="1"/>
            <p:nvPr/>
          </p:nvSpPr>
          <p:spPr>
            <a:xfrm>
              <a:off x="877841" y="667097"/>
              <a:ext cx="869877" cy="8673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srgbClr val="0000FF"/>
                  </a:solidFill>
                  <a:latin typeface="Calibri" charset="0"/>
                  <a:ea typeface="MS PGothic" charset="0"/>
                  <a:cs typeface="MS PGothic" charset="0"/>
                </a:rPr>
                <a:t>Application submitted to chair of the National TR Board/ designee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E80AE57-C1D0-D249-A1F1-A071422F2F6E}"/>
                </a:ext>
              </a:extLst>
            </p:cNvPr>
            <p:cNvSpPr txBox="1"/>
            <p:nvPr/>
          </p:nvSpPr>
          <p:spPr>
            <a:xfrm>
              <a:off x="552431" y="2584773"/>
              <a:ext cx="1469901" cy="6115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Chair/ designee verifies information with applicant (site visit, video teleconference, webinar etc.)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53FC57C-4F97-3748-8DAC-D694280EE50E}"/>
                </a:ext>
              </a:extLst>
            </p:cNvPr>
            <p:cNvSpPr txBox="1"/>
            <p:nvPr/>
          </p:nvSpPr>
          <p:spPr>
            <a:xfrm>
              <a:off x="4197024" y="1625935"/>
              <a:ext cx="1014327" cy="355787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 defTabSz="422041">
                <a:defRPr/>
              </a:pPr>
              <a:r>
                <a:rPr lang="en-US" sz="767" dirty="0">
                  <a:solidFill>
                    <a:prstClr val="black"/>
                  </a:solidFill>
                  <a:latin typeface="Calibri"/>
                  <a:ea typeface="MS PGothic" panose="020B0600070205080204" pitchFamily="34" charset="-128"/>
                </a:rPr>
                <a:t>Community dispute decision</a:t>
              </a:r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B620FC9-9A79-C24D-8686-5F3EDCA6676C}"/>
              </a:ext>
            </a:extLst>
          </p:cNvPr>
          <p:cNvCxnSpPr/>
          <p:nvPr/>
        </p:nvCxnSpPr>
        <p:spPr bwMode="auto">
          <a:xfrm>
            <a:off x="1919654" y="1669074"/>
            <a:ext cx="0" cy="2652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3A5C12E-1C87-754C-9CF4-27A3393B4287}"/>
              </a:ext>
            </a:extLst>
          </p:cNvPr>
          <p:cNvSpPr txBox="1"/>
          <p:nvPr/>
        </p:nvSpPr>
        <p:spPr bwMode="auto">
          <a:xfrm>
            <a:off x="4567604" y="2394438"/>
            <a:ext cx="937846" cy="5645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defTabSz="422041">
              <a:defRPr/>
            </a:pPr>
            <a:r>
              <a:rPr lang="en-US" sz="767" dirty="0">
                <a:solidFill>
                  <a:prstClr val="black"/>
                </a:solidFill>
                <a:latin typeface="Calibri"/>
                <a:ea typeface="MS PGothic" panose="020B0600070205080204" pitchFamily="34" charset="-128"/>
              </a:rPr>
              <a:t>Dispute sent to Director of TIC for review by the Regional TR Board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87A73D-9905-034E-BFA7-BDF8E68C9CB5}"/>
              </a:ext>
            </a:extLst>
          </p:cNvPr>
          <p:cNvSpPr txBox="1"/>
          <p:nvPr/>
        </p:nvSpPr>
        <p:spPr bwMode="auto">
          <a:xfrm>
            <a:off x="4579327" y="3317631"/>
            <a:ext cx="937846" cy="446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defTabSz="422041">
              <a:defRPr/>
            </a:pPr>
            <a:r>
              <a:rPr lang="en-US" sz="767" dirty="0">
                <a:solidFill>
                  <a:prstClr val="black"/>
                </a:solidFill>
                <a:latin typeface="Calibri"/>
                <a:ea typeface="MS PGothic" panose="020B0600070205080204" pitchFamily="34" charset="-128"/>
              </a:rPr>
              <a:t>Regional TR Board unable to resolve dispute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3DCFBFB-1BEA-F441-89EF-3C59154368DB}"/>
              </a:ext>
            </a:extLst>
          </p:cNvPr>
          <p:cNvCxnSpPr/>
          <p:nvPr/>
        </p:nvCxnSpPr>
        <p:spPr bwMode="auto">
          <a:xfrm>
            <a:off x="5026269" y="2964474"/>
            <a:ext cx="0" cy="3443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674B49C-162D-6646-AF4A-DADDF57618CA}"/>
              </a:ext>
            </a:extLst>
          </p:cNvPr>
          <p:cNvCxnSpPr/>
          <p:nvPr/>
        </p:nvCxnSpPr>
        <p:spPr bwMode="auto">
          <a:xfrm>
            <a:off x="5014546" y="3761643"/>
            <a:ext cx="0" cy="3443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1">
            <a:extLst>
              <a:ext uri="{FF2B5EF4-FFF2-40B4-BE49-F238E27FC236}">
                <a16:creationId xmlns:a16="http://schemas.microsoft.com/office/drawing/2014/main" id="{1F6C362A-9497-214C-8D21-CEBD453C83B5}"/>
              </a:ext>
            </a:extLst>
          </p:cNvPr>
          <p:cNvSpPr txBox="1">
            <a:spLocks/>
          </p:cNvSpPr>
          <p:nvPr/>
        </p:nvSpPr>
        <p:spPr bwMode="auto">
          <a:xfrm>
            <a:off x="1" y="62364"/>
            <a:ext cx="9143999" cy="11040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5539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  <a:cs typeface="MS PGothic" charset="0"/>
              </a:defRPr>
            </a:lvl5pPr>
            <a:lvl6pPr marL="422041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</a:defRPr>
            </a:lvl6pPr>
            <a:lvl7pPr marL="844083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</a:defRPr>
            </a:lvl7pPr>
            <a:lvl8pPr marL="1266124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</a:defRPr>
            </a:lvl8pPr>
            <a:lvl9pPr marL="168816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62">
                <a:solidFill>
                  <a:schemeClr val="tx1"/>
                </a:solidFill>
                <a:latin typeface="Calibri Light" pitchFamily="34" charset="0"/>
                <a:ea typeface="MS PGothic" pitchFamily="34" charset="-128"/>
              </a:defRPr>
            </a:lvl9pPr>
          </a:lstStyle>
          <a:p>
            <a:pPr defTabSz="914400">
              <a:defRPr/>
            </a:pPr>
            <a: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UNESCO IOC Tsunami Ready</a:t>
            </a:r>
            <a:b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Flow Chart - </a:t>
            </a:r>
            <a:r>
              <a:rPr lang="en-U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 and Approval process</a:t>
            </a:r>
          </a:p>
          <a:p>
            <a:pPr defTabSz="914400">
              <a:defRPr/>
            </a:pPr>
            <a:r>
              <a:rPr lang="en-U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within MS/Territory</a:t>
            </a:r>
          </a:p>
        </p:txBody>
      </p:sp>
    </p:spTree>
    <p:extLst>
      <p:ext uri="{BB962C8B-B14F-4D97-AF65-F5344CB8AC3E}">
        <p14:creationId xmlns:p14="http://schemas.microsoft.com/office/powerpoint/2010/main" val="688400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>
            <a:extLst>
              <a:ext uri="{FF2B5EF4-FFF2-40B4-BE49-F238E27FC236}">
                <a16:creationId xmlns:a16="http://schemas.microsoft.com/office/drawing/2014/main" id="{FCC81A9A-8176-AB40-A7B5-564BD373CF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98158"/>
            <a:ext cx="8541726" cy="5779477"/>
          </a:xfrm>
        </p:spPr>
        <p:txBody>
          <a:bodyPr/>
          <a:lstStyle/>
          <a:p>
            <a:pPr marL="0" indent="0" eaLnBrk="1" hangingPunct="1">
              <a:lnSpc>
                <a:spcPts val="1385"/>
              </a:lnSpc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rgbClr val="FF0000"/>
                </a:solidFill>
              </a:rPr>
              <a:t>INTERNATIONAL OR REGIONAL - ICGs</a:t>
            </a:r>
            <a:endParaRPr lang="en-US" altLang="en-US" sz="1050" dirty="0">
              <a:latin typeface="Arial" panose="020B0604020202020204" pitchFamily="34" charset="0"/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050" b="1" dirty="0">
                <a:latin typeface="Arial" panose="020B0604020202020204" pitchFamily="34" charset="0"/>
              </a:rPr>
              <a:t>IOC-UNESCO </a:t>
            </a:r>
            <a:r>
              <a:rPr lang="en-US" altLang="en-US" sz="1050" dirty="0">
                <a:latin typeface="Arial" panose="020B0604020202020204" pitchFamily="34" charset="0"/>
              </a:rPr>
              <a:t>provides recognition certificate, and oversees pilot</a:t>
            </a: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GB" altLang="en-US" sz="1050" b="1" dirty="0"/>
              <a:t>Tsunami Information Centre (TIC) </a:t>
            </a:r>
            <a:r>
              <a:rPr lang="en-GB" altLang="en-US" sz="1050" dirty="0"/>
              <a:t>supports the ICG Tsunami Ready pilot. In the Caribbean, Caribbean Tsunami Warning Program (NOAA CTWP) has been supporting in lieu of CTIC. </a:t>
            </a:r>
            <a:r>
              <a:rPr lang="en-GB" altLang="en-US" sz="1050" b="1" dirty="0"/>
              <a:t>Tsunami Information Centre (</a:t>
            </a:r>
            <a:r>
              <a:rPr lang="en-GB" altLang="en-US" sz="1050" dirty="0"/>
              <a:t>TIC) Director, or designee, responsible for facilitating science and technical information sharing, providing tsunami science &amp; warning system training, participating in Regional Tsunami Ready Board.</a:t>
            </a:r>
            <a:endParaRPr lang="en-GB" altLang="en-US" sz="1050" b="1" dirty="0"/>
          </a:p>
          <a:p>
            <a:pPr marL="0" indent="0" eaLnBrk="1" hangingPunct="1">
              <a:spcBef>
                <a:spcPct val="0"/>
              </a:spcBef>
              <a:buNone/>
            </a:pPr>
            <a:endParaRPr lang="en-US" altLang="en-US" sz="1050" b="1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rgbClr val="000000"/>
                </a:solidFill>
              </a:rPr>
              <a:t>Regional Tsunami Ready Board:  </a:t>
            </a:r>
            <a:r>
              <a:rPr lang="en-US" altLang="en-US" sz="1050" dirty="0">
                <a:solidFill>
                  <a:srgbClr val="000000"/>
                </a:solidFill>
              </a:rPr>
              <a:t>Responsible for general oversight of the ICG Tsunami Ready pilot.   Maintains guidelines.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1050" dirty="0">
                <a:solidFill>
                  <a:srgbClr val="000000"/>
                </a:solidFill>
              </a:rPr>
              <a:t>Review existing and proposed changes to the Tsunami Ready Guidelines and publish updates as needed.  Review and approve Tsunami Ready applications for countries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GB" altLang="en-US" sz="1050" b="1" dirty="0"/>
              <a:t>Membership</a:t>
            </a:r>
            <a:r>
              <a:rPr lang="en-GB" altLang="en-US" sz="1050" b="1" dirty="0">
                <a:solidFill>
                  <a:srgbClr val="FF0000"/>
                </a:solidFill>
              </a:rPr>
              <a:t>:</a:t>
            </a:r>
            <a:endParaRPr lang="en-US" altLang="en-US" sz="1050" dirty="0">
              <a:latin typeface="Arial" panose="020B0604020202020204" pitchFamily="34" charset="0"/>
            </a:endParaRP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US" altLang="en-US" sz="1050" dirty="0"/>
              <a:t>ICG Chair (Chair)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GB" altLang="en-US" sz="1050" dirty="0"/>
              <a:t>TIC Director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GB" altLang="en-US" sz="1050" dirty="0"/>
              <a:t>ICG Working Group for Detection, Warning, and Dissemination Chair, e.g., PTWS WG 2, CARIBE-EWS WG 3 Tsunami Services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GB" altLang="en-US" sz="1050" dirty="0"/>
              <a:t>ICG Working Group for Disaster Management, Preparedness, and Risk Reduction Chair, e.g., PTWS WG 3, CARIBE EWS WG4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GB" altLang="en-US" sz="1050" dirty="0"/>
              <a:t>IOC-UNESCO ICG Technical Secretary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GB" altLang="en-US" sz="1050" dirty="0"/>
              <a:t>Guests at discretion of </a:t>
            </a:r>
            <a:r>
              <a:rPr lang="en-US" altLang="en-US" sz="1050" dirty="0"/>
              <a:t>Board Chair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  <a:buNone/>
            </a:pPr>
            <a:r>
              <a:rPr lang="en-US" altLang="en-US" sz="1050" b="1" dirty="0"/>
              <a:t>Tsunami Ready Certificate:  </a:t>
            </a:r>
            <a:r>
              <a:rPr lang="en-US" altLang="en-US" sz="1050" dirty="0"/>
              <a:t>signed by IOC UNESCO Executive Secretary, ICG Chair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  <a:buNone/>
            </a:pPr>
            <a:endParaRPr lang="en-US" altLang="en-US" sz="1050" dirty="0"/>
          </a:p>
          <a:p>
            <a:pPr marL="0" indent="0" eaLnBrk="1" hangingPunct="1">
              <a:lnSpc>
                <a:spcPts val="1385"/>
              </a:lnSpc>
              <a:spcBef>
                <a:spcPct val="0"/>
              </a:spcBef>
              <a:buNone/>
            </a:pPr>
            <a:r>
              <a:rPr lang="en-GB" altLang="en-US" sz="1050" b="1" dirty="0">
                <a:solidFill>
                  <a:srgbClr val="FF0000"/>
                </a:solidFill>
              </a:rPr>
              <a:t>NATIONAL - COUNTRIES</a:t>
            </a:r>
            <a:endParaRPr lang="en-US" altLang="en-US" sz="1050" dirty="0">
              <a:latin typeface="Arial" panose="020B0604020202020204" pitchFamily="34" charset="0"/>
            </a:endParaRPr>
          </a:p>
          <a:p>
            <a:pPr marL="0" indent="0" eaLnBrk="1" hangingPunct="1">
              <a:lnSpc>
                <a:spcPts val="1385"/>
              </a:lnSpc>
              <a:spcBef>
                <a:spcPct val="0"/>
              </a:spcBef>
              <a:buNone/>
            </a:pPr>
            <a:r>
              <a:rPr lang="en-GB" altLang="en-US" sz="1050" b="1" dirty="0"/>
              <a:t>Tsunami National Contact (TNC), National Tsunami Warning Centre (NTWC), or National Disaster Management Office (NDMO): </a:t>
            </a:r>
          </a:p>
          <a:p>
            <a:pPr marL="0" indent="0" eaLnBrk="1" hangingPunct="1">
              <a:lnSpc>
                <a:spcPts val="1385"/>
              </a:lnSpc>
              <a:spcBef>
                <a:spcPct val="0"/>
              </a:spcBef>
              <a:buNone/>
            </a:pPr>
            <a:r>
              <a:rPr lang="en-GB" altLang="en-US" sz="1050" dirty="0"/>
              <a:t>Implement and manage TR Programme within country.  Support through expert advice, training, exercising, and education.  Regional TIC supports as needed.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rgbClr val="000000"/>
                </a:solidFill>
              </a:rPr>
              <a:t>National Tsunami Ready Board:  </a:t>
            </a:r>
            <a:r>
              <a:rPr lang="en-US" altLang="en-US" sz="1050" dirty="0">
                <a:solidFill>
                  <a:srgbClr val="000000"/>
                </a:solidFill>
              </a:rPr>
              <a:t>Responsible for general oversight of the Country TR </a:t>
            </a:r>
            <a:r>
              <a:rPr lang="en-US" altLang="en-US" sz="1050" dirty="0" err="1">
                <a:solidFill>
                  <a:srgbClr val="000000"/>
                </a:solidFill>
              </a:rPr>
              <a:t>Programme</a:t>
            </a:r>
            <a:r>
              <a:rPr lang="en-US" altLang="en-US" sz="1050" dirty="0">
                <a:solidFill>
                  <a:srgbClr val="000000"/>
                </a:solidFill>
              </a:rPr>
              <a:t>.  Maintains guidelines.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1050" dirty="0">
                <a:solidFill>
                  <a:srgbClr val="000000"/>
                </a:solidFill>
              </a:rPr>
              <a:t>Review existing and proposed changes to Country TR Guidelines and publish updates as needed. Review and approve TR applications for communities.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GB" altLang="en-US" sz="1050" b="1" dirty="0"/>
              <a:t>Membership</a:t>
            </a:r>
            <a:r>
              <a:rPr lang="en-GB" altLang="en-US" sz="1050" b="1" dirty="0">
                <a:solidFill>
                  <a:srgbClr val="FF0000"/>
                </a:solidFill>
              </a:rPr>
              <a:t>:</a:t>
            </a:r>
            <a:endParaRPr lang="en-US" altLang="en-US" sz="1050" dirty="0">
              <a:latin typeface="Arial" panose="020B0604020202020204" pitchFamily="34" charset="0"/>
            </a:endParaRP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GB" altLang="en-US" sz="1050" dirty="0"/>
              <a:t>National Disaster Management Office (Chair)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US" altLang="en-US" sz="1050" dirty="0"/>
              <a:t>Tsunami National Contact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GB" altLang="en-US" sz="1050" dirty="0"/>
              <a:t>National Tsunami Warning Centre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GB" altLang="en-US" sz="1050" dirty="0"/>
              <a:t>National Tsunami Warning Focal Point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GB" altLang="en-US" sz="1050" dirty="0"/>
              <a:t>National Tsunami Ready Programme Manager</a:t>
            </a:r>
          </a:p>
          <a:p>
            <a:pPr marL="0" lvl="1" eaLnBrk="1" hangingPunct="1">
              <a:lnSpc>
                <a:spcPct val="107000"/>
              </a:lnSpc>
              <a:spcBef>
                <a:spcPct val="0"/>
              </a:spcBef>
            </a:pPr>
            <a:r>
              <a:rPr lang="en-GB" altLang="en-US" sz="1050" dirty="0"/>
              <a:t>Guests at discretion of Board Chair, possibly Regional TIC</a:t>
            </a:r>
            <a:endParaRPr lang="en-US" altLang="en-US" sz="1050" dirty="0"/>
          </a:p>
          <a:p>
            <a:pPr marL="0" lvl="1" eaLnBrk="1" hangingPunct="1">
              <a:lnSpc>
                <a:spcPts val="1385"/>
              </a:lnSpc>
              <a:spcBef>
                <a:spcPct val="0"/>
              </a:spcBef>
              <a:buNone/>
            </a:pPr>
            <a:r>
              <a:rPr lang="en-US" altLang="en-US" sz="1050" b="1" dirty="0"/>
              <a:t>Tsunami Ready Certificates:  </a:t>
            </a:r>
            <a:r>
              <a:rPr lang="en-US" altLang="en-US" sz="1050" dirty="0"/>
              <a:t>signed by IOC UNESCO Executive Secretary, ICG Chair, Country NDMO Director (or Tsunami Ready </a:t>
            </a:r>
            <a:r>
              <a:rPr lang="en-US" altLang="en-US" sz="1050" dirty="0" err="1"/>
              <a:t>Programme</a:t>
            </a:r>
            <a:r>
              <a:rPr lang="en-US" altLang="en-US" sz="1050" dirty="0"/>
              <a:t> Manager)</a:t>
            </a:r>
          </a:p>
          <a:p>
            <a:pPr marL="0" lvl="1" eaLnBrk="1" hangingPunct="1">
              <a:lnSpc>
                <a:spcPts val="1385"/>
              </a:lnSpc>
              <a:spcBef>
                <a:spcPct val="0"/>
              </a:spcBef>
              <a:buNone/>
            </a:pPr>
            <a:endParaRPr lang="en-GB" altLang="en-US" sz="900" b="1" dirty="0">
              <a:solidFill>
                <a:srgbClr val="FF0000"/>
              </a:solidFill>
            </a:endParaRPr>
          </a:p>
          <a:p>
            <a:pPr marL="0" indent="0" algn="just" eaLnBrk="1" hangingPunct="1">
              <a:lnSpc>
                <a:spcPts val="1385"/>
              </a:lnSpc>
              <a:spcBef>
                <a:spcPct val="0"/>
              </a:spcBef>
              <a:buNone/>
            </a:pPr>
            <a:r>
              <a:rPr lang="en-GB" altLang="en-US" sz="1050" b="1" dirty="0">
                <a:solidFill>
                  <a:srgbClr val="FF0000"/>
                </a:solidFill>
              </a:rPr>
              <a:t>LOCAL - COMMUNITIES</a:t>
            </a:r>
            <a:endParaRPr lang="en-GB" altLang="en-US" sz="1050" dirty="0"/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lang="en-GB" altLang="en-US" sz="1050" b="1" dirty="0"/>
              <a:t>Tsunami Ready Application:</a:t>
            </a:r>
            <a:r>
              <a:rPr lang="en-GB" altLang="en-US" sz="1050" dirty="0"/>
              <a:t>  Identify Point(s) of Contact.  Work with local communities/boards, and other citizens and organizations to meet guidelines.  </a:t>
            </a:r>
            <a:endParaRPr lang="en-US" altLang="en-US" sz="1050" b="1" dirty="0">
              <a:solidFill>
                <a:srgbClr val="00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rgbClr val="000000"/>
                </a:solidFill>
              </a:rPr>
              <a:t>Local Tsunami Coordination Committees: </a:t>
            </a:r>
            <a:r>
              <a:rPr lang="en-US" altLang="en-US" sz="1050" dirty="0">
                <a:solidFill>
                  <a:srgbClr val="000000"/>
                </a:solidFill>
              </a:rPr>
              <a:t> Comprised of tsunami stakeholders (warning, response, mitigation, education, can include both government and non-government).  Help implement Tsunami Ready in their community</a:t>
            </a:r>
            <a:endParaRPr lang="en-US" altLang="en-US" sz="1050" dirty="0">
              <a:latin typeface="Arial" panose="020B0604020202020204" pitchFamily="34" charset="0"/>
            </a:endParaRPr>
          </a:p>
          <a:p>
            <a:pPr marL="0" indent="0" algn="just" eaLnBrk="1" hangingPunct="1">
              <a:lnSpc>
                <a:spcPts val="1385"/>
              </a:lnSpc>
              <a:spcBef>
                <a:spcPct val="0"/>
              </a:spcBef>
              <a:buNone/>
            </a:pPr>
            <a:endParaRPr lang="en-US" altLang="en-US" sz="1050" dirty="0">
              <a:latin typeface="Arial" panose="020B0604020202020204" pitchFamily="34" charset="0"/>
            </a:endParaRPr>
          </a:p>
          <a:p>
            <a:pPr marL="0" indent="0" algn="just" eaLnBrk="1" hangingPunct="1">
              <a:lnSpc>
                <a:spcPts val="1385"/>
              </a:lnSpc>
              <a:spcBef>
                <a:spcPct val="0"/>
              </a:spcBef>
              <a:buNone/>
            </a:pPr>
            <a:endParaRPr lang="en-US" altLang="en-US" sz="1050" dirty="0">
              <a:latin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C329AB3-3273-404F-ACF9-B9D7BA541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8" y="1"/>
            <a:ext cx="9143999" cy="685800"/>
          </a:xfr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UNESCO IOC Tsunami Ready</a:t>
            </a:r>
            <a:b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b="1" dirty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Management and Responsibilities</a:t>
            </a:r>
          </a:p>
        </p:txBody>
      </p:sp>
    </p:spTree>
    <p:extLst>
      <p:ext uri="{BB962C8B-B14F-4D97-AF65-F5344CB8AC3E}">
        <p14:creationId xmlns:p14="http://schemas.microsoft.com/office/powerpoint/2010/main" val="24513098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003366"/>
      </a:dk2>
      <a:lt2>
        <a:srgbClr val="FFFFFF"/>
      </a:lt2>
      <a:accent1>
        <a:srgbClr val="ACAAF2"/>
      </a:accent1>
      <a:accent2>
        <a:srgbClr val="73D1C9"/>
      </a:accent2>
      <a:accent3>
        <a:srgbClr val="AAADB8"/>
      </a:accent3>
      <a:accent4>
        <a:srgbClr val="DADADA"/>
      </a:accent4>
      <a:accent5>
        <a:srgbClr val="D2D2F7"/>
      </a:accent5>
      <a:accent6>
        <a:srgbClr val="68BDB6"/>
      </a:accent6>
      <a:hlink>
        <a:srgbClr val="AACEF2"/>
      </a:hlink>
      <a:folHlink>
        <a:srgbClr val="D9C7E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7EB2E6"/>
        </a:accent1>
        <a:accent2>
          <a:srgbClr val="95BDE6"/>
        </a:accent2>
        <a:accent3>
          <a:srgbClr val="AAADB8"/>
        </a:accent3>
        <a:accent4>
          <a:srgbClr val="DADADA"/>
        </a:accent4>
        <a:accent5>
          <a:srgbClr val="C0D5F0"/>
        </a:accent5>
        <a:accent6>
          <a:srgbClr val="87ABD0"/>
        </a:accent6>
        <a:hlink>
          <a:srgbClr val="AACEF2"/>
        </a:hlink>
        <a:folHlink>
          <a:srgbClr val="B6D4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ACAAF2"/>
        </a:accent1>
        <a:accent2>
          <a:srgbClr val="73D1C9"/>
        </a:accent2>
        <a:accent3>
          <a:srgbClr val="AAADB8"/>
        </a:accent3>
        <a:accent4>
          <a:srgbClr val="DADADA"/>
        </a:accent4>
        <a:accent5>
          <a:srgbClr val="D2D2F7"/>
        </a:accent5>
        <a:accent6>
          <a:srgbClr val="68BDB6"/>
        </a:accent6>
        <a:hlink>
          <a:srgbClr val="AACEF2"/>
        </a:hlink>
        <a:folHlink>
          <a:srgbClr val="D9C7E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E0C170"/>
        </a:accent1>
        <a:accent2>
          <a:srgbClr val="82B8ED"/>
        </a:accent2>
        <a:accent3>
          <a:srgbClr val="AAADB8"/>
        </a:accent3>
        <a:accent4>
          <a:srgbClr val="DADADA"/>
        </a:accent4>
        <a:accent5>
          <a:srgbClr val="EDDDBB"/>
        </a:accent5>
        <a:accent6>
          <a:srgbClr val="75A6D7"/>
        </a:accent6>
        <a:hlink>
          <a:srgbClr val="E0DD9D"/>
        </a:hlink>
        <a:folHlink>
          <a:srgbClr val="EDCBB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003366"/>
        </a:dk2>
        <a:lt2>
          <a:srgbClr val="FFFFFF"/>
        </a:lt2>
        <a:accent1>
          <a:srgbClr val="C5D96C"/>
        </a:accent1>
        <a:accent2>
          <a:srgbClr val="EDB877"/>
        </a:accent2>
        <a:accent3>
          <a:srgbClr val="AAADB8"/>
        </a:accent3>
        <a:accent4>
          <a:srgbClr val="DADADA"/>
        </a:accent4>
        <a:accent5>
          <a:srgbClr val="DFE9BA"/>
        </a:accent5>
        <a:accent6>
          <a:srgbClr val="D7A66B"/>
        </a:accent6>
        <a:hlink>
          <a:srgbClr val="EBD3E5"/>
        </a:hlink>
        <a:folHlink>
          <a:srgbClr val="AACE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EB2E6"/>
        </a:accent1>
        <a:accent2>
          <a:srgbClr val="95BDE6"/>
        </a:accent2>
        <a:accent3>
          <a:srgbClr val="FFFFFF"/>
        </a:accent3>
        <a:accent4>
          <a:srgbClr val="000000"/>
        </a:accent4>
        <a:accent5>
          <a:srgbClr val="C0D5F0"/>
        </a:accent5>
        <a:accent6>
          <a:srgbClr val="87ABD0"/>
        </a:accent6>
        <a:hlink>
          <a:srgbClr val="AACEF2"/>
        </a:hlink>
        <a:folHlink>
          <a:srgbClr val="B6D4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CAAF2"/>
        </a:accent1>
        <a:accent2>
          <a:srgbClr val="73D1C9"/>
        </a:accent2>
        <a:accent3>
          <a:srgbClr val="FFFFFF"/>
        </a:accent3>
        <a:accent4>
          <a:srgbClr val="000000"/>
        </a:accent4>
        <a:accent5>
          <a:srgbClr val="D2D2F7"/>
        </a:accent5>
        <a:accent6>
          <a:srgbClr val="68BDB6"/>
        </a:accent6>
        <a:hlink>
          <a:srgbClr val="AACEF2"/>
        </a:hlink>
        <a:folHlink>
          <a:srgbClr val="D9C7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E0C170"/>
        </a:accent1>
        <a:accent2>
          <a:srgbClr val="82B8ED"/>
        </a:accent2>
        <a:accent3>
          <a:srgbClr val="FFFFFF"/>
        </a:accent3>
        <a:accent4>
          <a:srgbClr val="000000"/>
        </a:accent4>
        <a:accent5>
          <a:srgbClr val="EDDDBB"/>
        </a:accent5>
        <a:accent6>
          <a:srgbClr val="75A6D7"/>
        </a:accent6>
        <a:hlink>
          <a:srgbClr val="E0DD9D"/>
        </a:hlink>
        <a:folHlink>
          <a:srgbClr val="EDC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5D96C"/>
        </a:accent1>
        <a:accent2>
          <a:srgbClr val="EDB877"/>
        </a:accent2>
        <a:accent3>
          <a:srgbClr val="FFFFFF"/>
        </a:accent3>
        <a:accent4>
          <a:srgbClr val="000000"/>
        </a:accent4>
        <a:accent5>
          <a:srgbClr val="DFE9BA"/>
        </a:accent5>
        <a:accent6>
          <a:srgbClr val="D7A66B"/>
        </a:accent6>
        <a:hlink>
          <a:srgbClr val="EBD3E5"/>
        </a:hlink>
        <a:folHlink>
          <a:srgbClr val="AACEF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6186</TotalTime>
  <Words>729</Words>
  <Application>Microsoft Macintosh PowerPoint</Application>
  <PresentationFormat>On-screen Show (4:3)</PresentationFormat>
  <Paragraphs>78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ＭＳ Ｐゴシック</vt:lpstr>
      <vt:lpstr>ＭＳ Ｐゴシック</vt:lpstr>
      <vt:lpstr>Arial</vt:lpstr>
      <vt:lpstr>Calibri</vt:lpstr>
      <vt:lpstr>Calibri Light</vt:lpstr>
      <vt:lpstr>VAG Rounded Std Light</vt:lpstr>
      <vt:lpstr>1_Custom Design</vt:lpstr>
      <vt:lpstr>1_Default Design</vt:lpstr>
      <vt:lpstr>3_Office Theme</vt:lpstr>
      <vt:lpstr>PowerPoint Presentation</vt:lpstr>
      <vt:lpstr>PowerPoint Presentation</vt:lpstr>
      <vt:lpstr>UNESCO IOC Tsunami Ready Management and Responsibilities</vt:lpstr>
    </vt:vector>
  </TitlesOfParts>
  <Company>SR-S-SMS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Christa VonH</dc:creator>
  <cp:lastModifiedBy>Laura Kong</cp:lastModifiedBy>
  <cp:revision>164</cp:revision>
  <cp:lastPrinted>2019-03-08T01:29:02Z</cp:lastPrinted>
  <dcterms:created xsi:type="dcterms:W3CDTF">2013-11-05T18:24:57Z</dcterms:created>
  <dcterms:modified xsi:type="dcterms:W3CDTF">2019-09-05T18:34:50Z</dcterms:modified>
</cp:coreProperties>
</file>